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8" r:id="rId9"/>
    <p:sldId id="269" r:id="rId10"/>
    <p:sldId id="270" r:id="rId11"/>
    <p:sldId id="261" r:id="rId12"/>
    <p:sldId id="262" r:id="rId13"/>
    <p:sldId id="264" r:id="rId14"/>
    <p:sldId id="265" r:id="rId15"/>
  </p:sldIdLst>
  <p:sldSz cx="18288000" cy="10287000"/>
  <p:notesSz cx="6858000" cy="9144000"/>
  <p:embeddedFontLst>
    <p:embeddedFont>
      <p:font typeface="Maven Pro" panose="020B0604020202020204" charset="0"/>
      <p:regular r:id="rId16"/>
    </p:embeddedFont>
    <p:embeddedFont>
      <p:font typeface="Maven Pro Bold" panose="020B0604020202020204" charset="0"/>
      <p:regular r:id="rId17"/>
    </p:embeddedFont>
    <p:embeddedFont>
      <p:font typeface="Oswald" panose="00000500000000000000" pitchFamily="2" charset="0"/>
      <p:regular r:id="rId18"/>
      <p:bold r:id="rId19"/>
    </p:embeddedFont>
    <p:embeddedFont>
      <p:font typeface="Oswald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0" d="100"/>
          <a:sy n="20" d="100"/>
        </p:scale>
        <p:origin x="2674" y="10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jeet Singh Ghuman" userId="36e78c8cefc0b7c8" providerId="LiveId" clId="{6B6E1C41-09F6-480D-9BEA-5BF2B22E77BE}"/>
    <pc:docChg chg="modSld">
      <pc:chgData name="Manjeet Singh Ghuman" userId="36e78c8cefc0b7c8" providerId="LiveId" clId="{6B6E1C41-09F6-480D-9BEA-5BF2B22E77BE}" dt="2024-09-12T14:14:54.596" v="29" actId="1076"/>
      <pc:docMkLst>
        <pc:docMk/>
      </pc:docMkLst>
      <pc:sldChg chg="modSp mod">
        <pc:chgData name="Manjeet Singh Ghuman" userId="36e78c8cefc0b7c8" providerId="LiveId" clId="{6B6E1C41-09F6-480D-9BEA-5BF2B22E77BE}" dt="2024-09-12T14:09:08.923" v="2" actId="1076"/>
        <pc:sldMkLst>
          <pc:docMk/>
          <pc:sldMk cId="0" sldId="256"/>
        </pc:sldMkLst>
        <pc:spChg chg="mod">
          <ac:chgData name="Manjeet Singh Ghuman" userId="36e78c8cefc0b7c8" providerId="LiveId" clId="{6B6E1C41-09F6-480D-9BEA-5BF2B22E77BE}" dt="2024-09-12T14:09:03.633" v="1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Manjeet Singh Ghuman" userId="36e78c8cefc0b7c8" providerId="LiveId" clId="{6B6E1C41-09F6-480D-9BEA-5BF2B22E77BE}" dt="2024-09-12T14:09:08.923" v="2" actId="1076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Manjeet Singh Ghuman" userId="36e78c8cefc0b7c8" providerId="LiveId" clId="{6B6E1C41-09F6-480D-9BEA-5BF2B22E77BE}" dt="2024-09-12T14:14:54.596" v="29" actId="1076"/>
        <pc:sldMkLst>
          <pc:docMk/>
          <pc:sldMk cId="0" sldId="264"/>
        </pc:sldMkLst>
        <pc:spChg chg="mod">
          <ac:chgData name="Manjeet Singh Ghuman" userId="36e78c8cefc0b7c8" providerId="LiveId" clId="{6B6E1C41-09F6-480D-9BEA-5BF2B22E77BE}" dt="2024-09-12T14:14:54.596" v="29" actId="1076"/>
          <ac:spMkLst>
            <pc:docMk/>
            <pc:sldMk cId="0" sldId="264"/>
            <ac:spMk id="8" creationId="{00000000-0000-0000-0000-000000000000}"/>
          </ac:spMkLst>
        </pc:spChg>
      </pc:sldChg>
      <pc:sldChg chg="modSp mod">
        <pc:chgData name="Manjeet Singh Ghuman" userId="36e78c8cefc0b7c8" providerId="LiveId" clId="{6B6E1C41-09F6-480D-9BEA-5BF2B22E77BE}" dt="2024-09-12T14:14:33.401" v="28" actId="1076"/>
        <pc:sldMkLst>
          <pc:docMk/>
          <pc:sldMk cId="0" sldId="265"/>
        </pc:sldMkLst>
        <pc:spChg chg="mod">
          <ac:chgData name="Manjeet Singh Ghuman" userId="36e78c8cefc0b7c8" providerId="LiveId" clId="{6B6E1C41-09F6-480D-9BEA-5BF2B22E77BE}" dt="2024-09-12T14:13:58.204" v="27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Manjeet Singh Ghuman" userId="36e78c8cefc0b7c8" providerId="LiveId" clId="{6B6E1C41-09F6-480D-9BEA-5BF2B22E77BE}" dt="2024-09-12T14:14:33.401" v="28" actId="1076"/>
          <ac:spMkLst>
            <pc:docMk/>
            <pc:sldMk cId="0" sldId="265"/>
            <ac:spMk id="9" creationId="{00000000-0000-0000-0000-000000000000}"/>
          </ac:spMkLst>
        </pc:spChg>
      </pc:sldChg>
    </pc:docChg>
  </pc:docChgLst>
  <pc:docChgLst>
    <pc:chgData name="Pratik Dhobale" userId="16c2b21cad7947a4" providerId="LiveId" clId="{FFF06801-BEC0-4037-860D-BE3A65CA2606}"/>
    <pc:docChg chg="undo custSel modSld">
      <pc:chgData name="Pratik Dhobale" userId="16c2b21cad7947a4" providerId="LiveId" clId="{FFF06801-BEC0-4037-860D-BE3A65CA2606}" dt="2024-08-17T13:52:03.205" v="60" actId="15"/>
      <pc:docMkLst>
        <pc:docMk/>
      </pc:docMkLst>
      <pc:sldChg chg="modSp mod">
        <pc:chgData name="Pratik Dhobale" userId="16c2b21cad7947a4" providerId="LiveId" clId="{FFF06801-BEC0-4037-860D-BE3A65CA2606}" dt="2024-08-17T13:52:03.205" v="60" actId="15"/>
        <pc:sldMkLst>
          <pc:docMk/>
          <pc:sldMk cId="0" sldId="256"/>
        </pc:sldMkLst>
        <pc:spChg chg="mod">
          <ac:chgData name="Pratik Dhobale" userId="16c2b21cad7947a4" providerId="LiveId" clId="{FFF06801-BEC0-4037-860D-BE3A65CA2606}" dt="2024-08-17T05:58:27.451" v="38" actId="1036"/>
          <ac:spMkLst>
            <pc:docMk/>
            <pc:sldMk cId="0" sldId="256"/>
            <ac:spMk id="7" creationId="{00000000-0000-0000-0000-000000000000}"/>
          </ac:spMkLst>
        </pc:spChg>
        <pc:spChg chg="mod">
          <ac:chgData name="Pratik Dhobale" userId="16c2b21cad7947a4" providerId="LiveId" clId="{FFF06801-BEC0-4037-860D-BE3A65CA2606}" dt="2024-08-17T13:52:03.205" v="60" actId="15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Pratik Dhobale" userId="16c2b21cad7947a4" providerId="LiveId" clId="{FFF06801-BEC0-4037-860D-BE3A65CA2606}" dt="2024-08-17T06:09:08.325" v="46" actId="404"/>
        <pc:sldMkLst>
          <pc:docMk/>
          <pc:sldMk cId="0" sldId="258"/>
        </pc:sldMkLst>
        <pc:spChg chg="mod">
          <ac:chgData name="Pratik Dhobale" userId="16c2b21cad7947a4" providerId="LiveId" clId="{FFF06801-BEC0-4037-860D-BE3A65CA2606}" dt="2024-08-17T06:09:08.325" v="46" actId="404"/>
          <ac:spMkLst>
            <pc:docMk/>
            <pc:sldMk cId="0" sldId="258"/>
            <ac:spMk id="13" creationId="{575862A4-4D00-0165-DDBF-29BDB80A3F2B}"/>
          </ac:spMkLst>
        </pc:spChg>
      </pc:sldChg>
      <pc:sldChg chg="modSp mod">
        <pc:chgData name="Pratik Dhobale" userId="16c2b21cad7947a4" providerId="LiveId" clId="{FFF06801-BEC0-4037-860D-BE3A65CA2606}" dt="2024-08-17T06:19:12.205" v="58" actId="20577"/>
        <pc:sldMkLst>
          <pc:docMk/>
          <pc:sldMk cId="0" sldId="259"/>
        </pc:sldMkLst>
        <pc:spChg chg="mod">
          <ac:chgData name="Pratik Dhobale" userId="16c2b21cad7947a4" providerId="LiveId" clId="{FFF06801-BEC0-4037-860D-BE3A65CA2606}" dt="2024-08-17T06:19:12.205" v="58" actId="20577"/>
          <ac:spMkLst>
            <pc:docMk/>
            <pc:sldMk cId="0" sldId="259"/>
            <ac:spMk id="20" creationId="{95B6E0A3-ECF4-C774-4DEB-2D0BF1939191}"/>
          </ac:spMkLst>
        </pc:spChg>
      </pc:sldChg>
      <pc:sldChg chg="addSp delSp modSp mod">
        <pc:chgData name="Pratik Dhobale" userId="16c2b21cad7947a4" providerId="LiveId" clId="{FFF06801-BEC0-4037-860D-BE3A65CA2606}" dt="2024-08-17T06:15:20.753" v="55" actId="1076"/>
        <pc:sldMkLst>
          <pc:docMk/>
          <pc:sldMk cId="2324286739" sldId="268"/>
        </pc:sldMkLst>
        <pc:spChg chg="mod">
          <ac:chgData name="Pratik Dhobale" userId="16c2b21cad7947a4" providerId="LiveId" clId="{FFF06801-BEC0-4037-860D-BE3A65CA2606}" dt="2024-08-17T06:15:20.753" v="55" actId="1076"/>
          <ac:spMkLst>
            <pc:docMk/>
            <pc:sldMk cId="2324286739" sldId="268"/>
            <ac:spMk id="2" creationId="{A6855CFE-8F06-ED49-5BCF-C65F57E09E39}"/>
          </ac:spMkLst>
        </pc:spChg>
        <pc:spChg chg="mod">
          <ac:chgData name="Pratik Dhobale" userId="16c2b21cad7947a4" providerId="LiveId" clId="{FFF06801-BEC0-4037-860D-BE3A65CA2606}" dt="2024-08-17T06:15:14.134" v="54" actId="1076"/>
          <ac:spMkLst>
            <pc:docMk/>
            <pc:sldMk cId="2324286739" sldId="268"/>
            <ac:spMk id="3" creationId="{EC373089-97E7-1AF0-71C8-885D8E4395EF}"/>
          </ac:spMkLst>
        </pc:spChg>
        <pc:spChg chg="mod">
          <ac:chgData name="Pratik Dhobale" userId="16c2b21cad7947a4" providerId="LiveId" clId="{FFF06801-BEC0-4037-860D-BE3A65CA2606}" dt="2024-08-17T06:14:36.710" v="47" actId="1076"/>
          <ac:spMkLst>
            <pc:docMk/>
            <pc:sldMk cId="2324286739" sldId="268"/>
            <ac:spMk id="4" creationId="{049FB0BE-737B-C0AF-CB89-7547B60D8DDD}"/>
          </ac:spMkLst>
        </pc:spChg>
        <pc:spChg chg="mod">
          <ac:chgData name="Pratik Dhobale" userId="16c2b21cad7947a4" providerId="LiveId" clId="{FFF06801-BEC0-4037-860D-BE3A65CA2606}" dt="2024-08-17T06:15:02.267" v="52" actId="20577"/>
          <ac:spMkLst>
            <pc:docMk/>
            <pc:sldMk cId="2324286739" sldId="268"/>
            <ac:spMk id="5" creationId="{00000000-0000-0000-0000-000000000000}"/>
          </ac:spMkLst>
        </pc:spChg>
        <pc:picChg chg="mod">
          <ac:chgData name="Pratik Dhobale" userId="16c2b21cad7947a4" providerId="LiveId" clId="{FFF06801-BEC0-4037-860D-BE3A65CA2606}" dt="2024-08-17T06:14:44.879" v="48" actId="1076"/>
          <ac:picMkLst>
            <pc:docMk/>
            <pc:sldMk cId="2324286739" sldId="268"/>
            <ac:picMk id="6" creationId="{818A4C1E-B464-0CA9-BADF-38DFFD259630}"/>
          </ac:picMkLst>
        </pc:picChg>
        <pc:picChg chg="del">
          <ac:chgData name="Pratik Dhobale" userId="16c2b21cad7947a4" providerId="LiveId" clId="{FFF06801-BEC0-4037-860D-BE3A65CA2606}" dt="2024-08-16T09:35:00.025" v="13" actId="478"/>
          <ac:picMkLst>
            <pc:docMk/>
            <pc:sldMk cId="2324286739" sldId="268"/>
            <ac:picMk id="7" creationId="{A763BCD2-B9E1-98FB-4DEC-F32680F9D2FF}"/>
          </ac:picMkLst>
        </pc:picChg>
        <pc:picChg chg="add mod">
          <ac:chgData name="Pratik Dhobale" userId="16c2b21cad7947a4" providerId="LiveId" clId="{FFF06801-BEC0-4037-860D-BE3A65CA2606}" dt="2024-08-16T09:35:29.936" v="15" actId="1076"/>
          <ac:picMkLst>
            <pc:docMk/>
            <pc:sldMk cId="2324286739" sldId="268"/>
            <ac:picMk id="8" creationId="{17318F93-7C72-4813-A59B-0D578F25FB7F}"/>
          </ac:picMkLst>
        </pc:picChg>
        <pc:picChg chg="mod">
          <ac:chgData name="Pratik Dhobale" userId="16c2b21cad7947a4" providerId="LiveId" clId="{FFF06801-BEC0-4037-860D-BE3A65CA2606}" dt="2024-08-17T06:15:05.534" v="53" actId="1076"/>
          <ac:picMkLst>
            <pc:docMk/>
            <pc:sldMk cId="2324286739" sldId="268"/>
            <ac:picMk id="14" creationId="{D290B005-8E02-90F4-7277-7AAF7518B99A}"/>
          </ac:picMkLst>
        </pc:picChg>
      </pc:sldChg>
      <pc:sldChg chg="addSp delSp modSp mod">
        <pc:chgData name="Pratik Dhobale" userId="16c2b21cad7947a4" providerId="LiveId" clId="{FFF06801-BEC0-4037-860D-BE3A65CA2606}" dt="2024-08-16T09:40:13.985" v="31" actId="1076"/>
        <pc:sldMkLst>
          <pc:docMk/>
          <pc:sldMk cId="3636706324" sldId="269"/>
        </pc:sldMkLst>
        <pc:picChg chg="del">
          <ac:chgData name="Pratik Dhobale" userId="16c2b21cad7947a4" providerId="LiveId" clId="{FFF06801-BEC0-4037-860D-BE3A65CA2606}" dt="2024-08-16T09:33:17.317" v="7" actId="478"/>
          <ac:picMkLst>
            <pc:docMk/>
            <pc:sldMk cId="3636706324" sldId="269"/>
            <ac:picMk id="2" creationId="{80B71566-34D0-1C8F-DC38-00F6A36AEF42}"/>
          </ac:picMkLst>
        </pc:picChg>
        <pc:picChg chg="add mod">
          <ac:chgData name="Pratik Dhobale" userId="16c2b21cad7947a4" providerId="LiveId" clId="{FFF06801-BEC0-4037-860D-BE3A65CA2606}" dt="2024-08-16T09:40:13.985" v="31" actId="1076"/>
          <ac:picMkLst>
            <pc:docMk/>
            <pc:sldMk cId="3636706324" sldId="269"/>
            <ac:picMk id="2" creationId="{D4AC60D6-175D-F87E-7ECA-D34C287F3BAD}"/>
          </ac:picMkLst>
        </pc:picChg>
        <pc:picChg chg="del mod">
          <ac:chgData name="Pratik Dhobale" userId="16c2b21cad7947a4" providerId="LiveId" clId="{FFF06801-BEC0-4037-860D-BE3A65CA2606}" dt="2024-08-16T09:35:43.553" v="17" actId="478"/>
          <ac:picMkLst>
            <pc:docMk/>
            <pc:sldMk cId="3636706324" sldId="269"/>
            <ac:picMk id="3" creationId="{A74CD777-A201-92B7-45FF-CB3E028C840B}"/>
          </ac:picMkLst>
        </pc:picChg>
        <pc:picChg chg="add mod">
          <ac:chgData name="Pratik Dhobale" userId="16c2b21cad7947a4" providerId="LiveId" clId="{FFF06801-BEC0-4037-860D-BE3A65CA2606}" dt="2024-08-16T09:34:39.424" v="11" actId="14100"/>
          <ac:picMkLst>
            <pc:docMk/>
            <pc:sldMk cId="3636706324" sldId="269"/>
            <ac:picMk id="5" creationId="{66FDA49D-ABA1-3996-E770-D744CB3F205C}"/>
          </ac:picMkLst>
        </pc:picChg>
        <pc:picChg chg="add del mod">
          <ac:chgData name="Pratik Dhobale" userId="16c2b21cad7947a4" providerId="LiveId" clId="{FFF06801-BEC0-4037-860D-BE3A65CA2606}" dt="2024-08-16T09:39:57.069" v="28" actId="478"/>
          <ac:picMkLst>
            <pc:docMk/>
            <pc:sldMk cId="3636706324" sldId="269"/>
            <ac:picMk id="6" creationId="{51FF5EE1-D48B-F00D-8CEB-8938EE0B8050}"/>
          </ac:picMkLst>
        </pc:picChg>
      </pc:sldChg>
      <pc:sldChg chg="addSp delSp modSp mod">
        <pc:chgData name="Pratik Dhobale" userId="16c2b21cad7947a4" providerId="LiveId" clId="{FFF06801-BEC0-4037-860D-BE3A65CA2606}" dt="2024-08-16T09:39:49.671" v="27" actId="14100"/>
        <pc:sldMkLst>
          <pc:docMk/>
          <pc:sldMk cId="1241466188" sldId="270"/>
        </pc:sldMkLst>
        <pc:picChg chg="del">
          <ac:chgData name="Pratik Dhobale" userId="16c2b21cad7947a4" providerId="LiveId" clId="{FFF06801-BEC0-4037-860D-BE3A65CA2606}" dt="2024-08-16T09:32:48.688" v="0" actId="478"/>
          <ac:picMkLst>
            <pc:docMk/>
            <pc:sldMk cId="1241466188" sldId="270"/>
            <ac:picMk id="3" creationId="{051986AE-64EE-0FD7-99FA-642491BF900E}"/>
          </ac:picMkLst>
        </pc:picChg>
        <pc:picChg chg="add mod modCrop">
          <ac:chgData name="Pratik Dhobale" userId="16c2b21cad7947a4" providerId="LiveId" clId="{FFF06801-BEC0-4037-860D-BE3A65CA2606}" dt="2024-08-16T09:39:49.671" v="27" actId="14100"/>
          <ac:picMkLst>
            <pc:docMk/>
            <pc:sldMk cId="1241466188" sldId="270"/>
            <ac:picMk id="3" creationId="{A06DDE8A-800C-2447-28A5-16922DAFAB4B}"/>
          </ac:picMkLst>
        </pc:picChg>
        <pc:picChg chg="add del mod modCrop">
          <ac:chgData name="Pratik Dhobale" userId="16c2b21cad7947a4" providerId="LiveId" clId="{FFF06801-BEC0-4037-860D-BE3A65CA2606}" dt="2024-08-16T09:39:18.676" v="20" actId="478"/>
          <ac:picMkLst>
            <pc:docMk/>
            <pc:sldMk cId="1241466188" sldId="270"/>
            <ac:picMk id="4" creationId="{1581DD73-7101-B3D7-FB76-1B094E541B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7.svg"/><Relationship Id="rId4" Type="http://schemas.openxmlformats.org/officeDocument/2006/relationships/image" Target="../media/image20.sv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svg"/><Relationship Id="rId3" Type="http://schemas.openxmlformats.org/officeDocument/2006/relationships/image" Target="../media/image20.svg"/><Relationship Id="rId7" Type="http://schemas.openxmlformats.org/officeDocument/2006/relationships/image" Target="../media/image18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1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.svg"/><Relationship Id="rId5" Type="http://schemas.openxmlformats.org/officeDocument/2006/relationships/image" Target="../media/image9.svg"/><Relationship Id="rId15" Type="http://schemas.openxmlformats.org/officeDocument/2006/relationships/image" Target="../media/image41.sv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37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svg"/><Relationship Id="rId3" Type="http://schemas.openxmlformats.org/officeDocument/2006/relationships/image" Target="../media/image45.svg"/><Relationship Id="rId7" Type="http://schemas.openxmlformats.org/officeDocument/2006/relationships/image" Target="../media/image9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4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.svg"/><Relationship Id="rId5" Type="http://schemas.openxmlformats.org/officeDocument/2006/relationships/image" Target="../media/image47.jpeg"/><Relationship Id="rId15" Type="http://schemas.openxmlformats.org/officeDocument/2006/relationships/image" Target="../media/image51.svg"/><Relationship Id="rId10" Type="http://schemas.openxmlformats.org/officeDocument/2006/relationships/image" Target="../media/image1.png"/><Relationship Id="rId4" Type="http://schemas.openxmlformats.org/officeDocument/2006/relationships/image" Target="../media/image46.jpeg"/><Relationship Id="rId9" Type="http://schemas.openxmlformats.org/officeDocument/2006/relationships/image" Target="../media/image18.sv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svg"/><Relationship Id="rId7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9.sv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10" Type="http://schemas.openxmlformats.org/officeDocument/2006/relationships/image" Target="../media/image2.sv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925619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13822" y="2712753"/>
            <a:ext cx="5640108" cy="4861494"/>
            <a:chOff x="0" y="0"/>
            <a:chExt cx="5917184" cy="5100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6"/>
              <a:stretch>
                <a:fillRect l="-27003" r="-228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6124462" y="-3780747"/>
            <a:ext cx="25860043" cy="29992537"/>
          </a:xfrm>
          <a:custGeom>
            <a:avLst/>
            <a:gdLst/>
            <a:ahLst/>
            <a:cxnLst/>
            <a:rect l="l" t="t" r="r" b="b"/>
            <a:pathLst>
              <a:path w="25860043" h="29992537">
                <a:moveTo>
                  <a:pt x="0" y="0"/>
                </a:moveTo>
                <a:lnTo>
                  <a:pt x="25860042" y="0"/>
                </a:lnTo>
                <a:lnTo>
                  <a:pt x="25860042" y="29992537"/>
                </a:lnTo>
                <a:lnTo>
                  <a:pt x="0" y="29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6059848" y="929261"/>
            <a:ext cx="1244528" cy="1443407"/>
          </a:xfrm>
          <a:custGeom>
            <a:avLst/>
            <a:gdLst/>
            <a:ahLst/>
            <a:cxnLst/>
            <a:rect l="l" t="t" r="r" b="b"/>
            <a:pathLst>
              <a:path w="1244528" h="1443407">
                <a:moveTo>
                  <a:pt x="0" y="0"/>
                </a:moveTo>
                <a:lnTo>
                  <a:pt x="1244528" y="0"/>
                </a:lnTo>
                <a:lnTo>
                  <a:pt x="1244528" y="1443406"/>
                </a:lnTo>
                <a:lnTo>
                  <a:pt x="0" y="144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8828" y="1729015"/>
            <a:ext cx="613048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INSURANCE ANALYSIS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828" y="6803707"/>
            <a:ext cx="573197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rgbClr val="FFFFFF"/>
                </a:solidFill>
                <a:latin typeface="Oswald Bold"/>
              </a:rPr>
              <a:t>GROUP- 6 MEMBERS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latin typeface="Oswald Bold"/>
              </a:rPr>
              <a:t>Akash Chauhan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latin typeface="Oswald Bold"/>
              </a:rPr>
              <a:t>Manjeet Singh Ghuman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latin typeface="Oswald Bold"/>
              </a:rPr>
              <a:t>Pratik Dhobale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FFFFFF"/>
                </a:solidFill>
                <a:latin typeface="Oswald Bold"/>
              </a:rPr>
              <a:t>Rutik Gavand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53FA59E-ED2F-CB19-84C2-D83AFCE59B73}"/>
              </a:ext>
            </a:extLst>
          </p:cNvPr>
          <p:cNvSpPr txBox="1"/>
          <p:nvPr/>
        </p:nvSpPr>
        <p:spPr>
          <a:xfrm>
            <a:off x="3966082" y="-5812443"/>
            <a:ext cx="10355836" cy="10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N" sz="16600" b="1" dirty="0">
                <a:solidFill>
                  <a:schemeClr val="accent6"/>
                </a:solidFill>
              </a:rPr>
              <a:t>Agenda</a:t>
            </a:r>
            <a:endParaRPr lang="en-US" sz="5400" dirty="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E6168FE-A63F-B0DD-C2E5-07B62C37125C}"/>
              </a:ext>
            </a:extLst>
          </p:cNvPr>
          <p:cNvSpPr txBox="1">
            <a:spLocks/>
          </p:cNvSpPr>
          <p:nvPr/>
        </p:nvSpPr>
        <p:spPr>
          <a:xfrm>
            <a:off x="8641616" y="13485230"/>
            <a:ext cx="6184520" cy="644651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INTRODUCTION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KPI AND INSIGHTS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EXCEL DASHBOARD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SQL QUERIES OUTPUT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TABLEAU DASHBOARD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POWERBI DASHBOARD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PROJECT CONCLUSIONS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RECOMMENDATIONS</a:t>
            </a:r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7F66658-D9BC-4EC6-39F1-11326E6B392F}"/>
              </a:ext>
            </a:extLst>
          </p:cNvPr>
          <p:cNvSpPr txBox="1">
            <a:spLocks/>
          </p:cNvSpPr>
          <p:nvPr/>
        </p:nvSpPr>
        <p:spPr>
          <a:xfrm>
            <a:off x="4498392" y="-12700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rgbClr val="FFA200"/>
                </a:solidFill>
                <a:latin typeface="Oswald"/>
              </a:rPr>
              <a:t>Power BI Dashboard</a:t>
            </a:r>
            <a:endParaRPr lang="en-IN" sz="4200" b="1" dirty="0">
              <a:solidFill>
                <a:srgbClr val="FFA200"/>
              </a:solidFill>
              <a:latin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DDE8A-800C-2447-28A5-16922DAFA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"/>
          <a:stretch/>
        </p:blipFill>
        <p:spPr>
          <a:xfrm>
            <a:off x="15239" y="723900"/>
            <a:ext cx="18272761" cy="95631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4219C223-D671-D64B-3342-C7E7159D9777}"/>
              </a:ext>
            </a:extLst>
          </p:cNvPr>
          <p:cNvSpPr/>
          <p:nvPr/>
        </p:nvSpPr>
        <p:spPr>
          <a:xfrm rot="5400000">
            <a:off x="-22935505" y="-10844881"/>
            <a:ext cx="7286570" cy="10031160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E9270CE-1B90-7951-A7F1-7147AF97F019}"/>
              </a:ext>
            </a:extLst>
          </p:cNvPr>
          <p:cNvSpPr/>
          <p:nvPr/>
        </p:nvSpPr>
        <p:spPr>
          <a:xfrm rot="5400000">
            <a:off x="29755947" y="-5562447"/>
            <a:ext cx="9650612" cy="911690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5BEFE1C6-5C7E-7BF7-4E31-77A148CE33E4}"/>
              </a:ext>
            </a:extLst>
          </p:cNvPr>
          <p:cNvSpPr/>
          <p:nvPr/>
        </p:nvSpPr>
        <p:spPr>
          <a:xfrm rot="5400000">
            <a:off x="25303241" y="18092660"/>
            <a:ext cx="10766822" cy="11843303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4CE26344-8997-7B3D-DC95-0AF799A0E738}"/>
              </a:ext>
            </a:extLst>
          </p:cNvPr>
          <p:cNvSpPr/>
          <p:nvPr/>
        </p:nvSpPr>
        <p:spPr>
          <a:xfrm rot="5400000" flipH="1" flipV="1">
            <a:off x="-11750581" y="14031810"/>
            <a:ext cx="10766822" cy="1273433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10766822" y="12487384"/>
                </a:moveTo>
                <a:lnTo>
                  <a:pt x="0" y="12487384"/>
                </a:lnTo>
                <a:lnTo>
                  <a:pt x="0" y="0"/>
                </a:lnTo>
                <a:lnTo>
                  <a:pt x="10766822" y="0"/>
                </a:lnTo>
                <a:lnTo>
                  <a:pt x="10766822" y="124873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4146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AFBF300B-99C3-D385-77DA-3B061ADDCD98}"/>
              </a:ext>
            </a:extLst>
          </p:cNvPr>
          <p:cNvSpPr/>
          <p:nvPr/>
        </p:nvSpPr>
        <p:spPr>
          <a:xfrm rot="5400000">
            <a:off x="16868532" y="5982847"/>
            <a:ext cx="7286570" cy="10031160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CF45FFD-EF8A-4966-903B-4AD684AE4455}"/>
              </a:ext>
            </a:extLst>
          </p:cNvPr>
          <p:cNvSpPr/>
          <p:nvPr/>
        </p:nvSpPr>
        <p:spPr>
          <a:xfrm rot="5400000">
            <a:off x="-7506253" y="-4087857"/>
            <a:ext cx="9650612" cy="911690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091E2C0-93D2-2A86-7B58-D292762452F7}"/>
              </a:ext>
            </a:extLst>
          </p:cNvPr>
          <p:cNvSpPr/>
          <p:nvPr/>
        </p:nvSpPr>
        <p:spPr>
          <a:xfrm rot="5400000">
            <a:off x="-9940387" y="1857740"/>
            <a:ext cx="10766822" cy="11843303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2BA6E25-8CBC-8C70-351D-607EDA4DA0D3}"/>
              </a:ext>
            </a:extLst>
          </p:cNvPr>
          <p:cNvSpPr/>
          <p:nvPr/>
        </p:nvSpPr>
        <p:spPr>
          <a:xfrm rot="5400000" flipH="1" flipV="1">
            <a:off x="17266742" y="-2492278"/>
            <a:ext cx="10766822" cy="1273433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10766822" y="12487384"/>
                </a:moveTo>
                <a:lnTo>
                  <a:pt x="0" y="12487384"/>
                </a:lnTo>
                <a:lnTo>
                  <a:pt x="0" y="0"/>
                </a:lnTo>
                <a:lnTo>
                  <a:pt x="10766822" y="0"/>
                </a:lnTo>
                <a:lnTo>
                  <a:pt x="10766822" y="1248738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5400000">
            <a:off x="7884834" y="798644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5400000">
            <a:off x="11823276" y="3904126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175781" y="3904126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05492" y="3106626"/>
            <a:ext cx="52959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en-US" sz="4200" dirty="0">
                <a:solidFill>
                  <a:srgbClr val="FFA200"/>
                </a:solidFill>
                <a:latin typeface="Oswald"/>
              </a:rPr>
              <a:t>Continuous Monitoring</a:t>
            </a:r>
            <a:endParaRPr lang="en-US" sz="4200" dirty="0">
              <a:solidFill>
                <a:srgbClr val="FFA200"/>
              </a:solidFill>
              <a:latin typeface="Oswald"/>
              <a:sym typeface="Oswa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97216" y="3695813"/>
            <a:ext cx="4912452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Regularly update the dashboard to reflect current data and trends.</a:t>
            </a:r>
          </a:p>
          <a:p>
            <a:pPr algn="ctr">
              <a:lnSpc>
                <a:spcPts val="3599"/>
              </a:lnSpc>
            </a:pPr>
            <a:endParaRPr lang="en-US" sz="2399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35658" y="6264553"/>
            <a:ext cx="491245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en-US" sz="4200" dirty="0">
                <a:solidFill>
                  <a:srgbClr val="FFA200"/>
                </a:solidFill>
                <a:latin typeface="Oswald"/>
              </a:rPr>
              <a:t>Employee Development</a:t>
            </a:r>
            <a:endParaRPr lang="en-US" sz="4200" dirty="0">
              <a:solidFill>
                <a:srgbClr val="FFA200"/>
              </a:solidFill>
              <a:latin typeface="Oswald"/>
              <a:sym typeface="Oswa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44200" y="6945499"/>
            <a:ext cx="4912452" cy="152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Utilize the performance insights to provide targeted training and support for account executives.</a:t>
            </a:r>
          </a:p>
          <a:p>
            <a:pPr algn="ctr">
              <a:lnSpc>
                <a:spcPts val="3599"/>
              </a:lnSpc>
            </a:pPr>
            <a:endParaRPr lang="en-US" sz="2399" dirty="0">
              <a:solidFill>
                <a:schemeClr val="bg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6947" y="6196050"/>
            <a:ext cx="491245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en-US" sz="4200" dirty="0">
                <a:solidFill>
                  <a:srgbClr val="FFA200"/>
                </a:solidFill>
                <a:latin typeface="Oswald"/>
              </a:rPr>
              <a:t>Opportunity Management</a:t>
            </a:r>
            <a:endParaRPr lang="en-US" sz="4200" dirty="0">
              <a:solidFill>
                <a:srgbClr val="FFA200"/>
              </a:solidFill>
              <a:latin typeface="Oswald"/>
              <a:sym typeface="Oswa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9211" y="6837152"/>
            <a:ext cx="4912452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Focus on converting open opportunities, especially in high-revenue categories, to meet and exceed sales targets. </a:t>
            </a:r>
            <a:endParaRPr lang="en-US" sz="2399" dirty="0">
              <a:solidFill>
                <a:schemeClr val="bg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BA276A-9844-8347-2AD4-D20E9CF29F9F}"/>
              </a:ext>
            </a:extLst>
          </p:cNvPr>
          <p:cNvSpPr txBox="1">
            <a:spLocks/>
          </p:cNvSpPr>
          <p:nvPr/>
        </p:nvSpPr>
        <p:spPr>
          <a:xfrm>
            <a:off x="4631682" y="84884"/>
            <a:ext cx="9748315" cy="8321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rgbClr val="FFA200"/>
                </a:solidFill>
                <a:latin typeface="Oswald"/>
              </a:rPr>
              <a:t>RECOMMENDATIONS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514D307-015A-45E2-9716-F065EC3D3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17457" y="1462699"/>
            <a:ext cx="1453085" cy="9332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0F9CBB1-D74E-34F5-60DC-074EFF3498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308301" y="4557712"/>
            <a:ext cx="1171575" cy="11049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BD7C85B-C098-8916-3DBE-84DC01CBA1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27386" y="4624387"/>
            <a:ext cx="1171575" cy="103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A68BBCC-E038-D066-2676-9829A3A82BB4}"/>
              </a:ext>
            </a:extLst>
          </p:cNvPr>
          <p:cNvSpPr/>
          <p:nvPr/>
        </p:nvSpPr>
        <p:spPr>
          <a:xfrm rot="5400000">
            <a:off x="8367973" y="4243462"/>
            <a:ext cx="1552054" cy="1800076"/>
          </a:xfrm>
          <a:custGeom>
            <a:avLst/>
            <a:gdLst/>
            <a:ahLst/>
            <a:cxnLst/>
            <a:rect l="l" t="t" r="r" b="b"/>
            <a:pathLst>
              <a:path w="1552054" h="1800076">
                <a:moveTo>
                  <a:pt x="0" y="0"/>
                </a:moveTo>
                <a:lnTo>
                  <a:pt x="1552054" y="0"/>
                </a:lnTo>
                <a:lnTo>
                  <a:pt x="1552054" y="1800076"/>
                </a:lnTo>
                <a:lnTo>
                  <a:pt x="0" y="1800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EBD4B401-7542-15AA-B3A1-A1C6BB56557F}"/>
              </a:ext>
            </a:extLst>
          </p:cNvPr>
          <p:cNvGrpSpPr>
            <a:grpSpLocks noChangeAspect="1"/>
          </p:cNvGrpSpPr>
          <p:nvPr/>
        </p:nvGrpSpPr>
        <p:grpSpPr>
          <a:xfrm>
            <a:off x="7429754" y="6300527"/>
            <a:ext cx="3431488" cy="2957773"/>
            <a:chOff x="0" y="0"/>
            <a:chExt cx="5917184" cy="510032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E06A3D5-A6F3-2C66-495B-F041D11E5D8C}"/>
                </a:ext>
              </a:extLst>
            </p:cNvPr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4"/>
              <a:stretch>
                <a:fillRect b="-74132"/>
              </a:stretch>
            </a:blipFill>
          </p:spPr>
        </p:sp>
      </p:grpSp>
      <p:grpSp>
        <p:nvGrpSpPr>
          <p:cNvPr id="4" name="Group 7">
            <a:extLst>
              <a:ext uri="{FF2B5EF4-FFF2-40B4-BE49-F238E27FC236}">
                <a16:creationId xmlns:a16="http://schemas.microsoft.com/office/drawing/2014/main" id="{0EC25BC8-EFE4-C39B-360A-4B02D15B8226}"/>
              </a:ext>
            </a:extLst>
          </p:cNvPr>
          <p:cNvGrpSpPr>
            <a:grpSpLocks noChangeAspect="1"/>
          </p:cNvGrpSpPr>
          <p:nvPr/>
        </p:nvGrpSpPr>
        <p:grpSpPr>
          <a:xfrm>
            <a:off x="7429754" y="1028700"/>
            <a:ext cx="3431488" cy="2957773"/>
            <a:chOff x="0" y="0"/>
            <a:chExt cx="5917184" cy="510032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90FAE59-3B91-C533-59A0-DB62080237C1}"/>
                </a:ext>
              </a:extLst>
            </p:cNvPr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5"/>
              <a:stretch>
                <a:fillRect l="-16594" r="-12778"/>
              </a:stretch>
            </a:blipFill>
          </p:spPr>
        </p:sp>
      </p:grpSp>
      <p:sp>
        <p:nvSpPr>
          <p:cNvPr id="3" name="Freeform 3">
            <a:extLst>
              <a:ext uri="{FF2B5EF4-FFF2-40B4-BE49-F238E27FC236}">
                <a16:creationId xmlns:a16="http://schemas.microsoft.com/office/drawing/2014/main" id="{53C06AC5-9C97-8958-4BA4-F824D96736E7}"/>
              </a:ext>
            </a:extLst>
          </p:cNvPr>
          <p:cNvSpPr/>
          <p:nvPr/>
        </p:nvSpPr>
        <p:spPr>
          <a:xfrm rot="5400000">
            <a:off x="11132919" y="-1100192"/>
            <a:ext cx="10766822" cy="1248738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EEADE64-4511-4F2B-CA49-C17F221214B3}"/>
              </a:ext>
            </a:extLst>
          </p:cNvPr>
          <p:cNvSpPr/>
          <p:nvPr/>
        </p:nvSpPr>
        <p:spPr>
          <a:xfrm rot="5400000">
            <a:off x="-3638343" y="-1100193"/>
            <a:ext cx="10766822" cy="1248738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0684685" y="4316855"/>
            <a:ext cx="984280" cy="1141570"/>
          </a:xfrm>
          <a:custGeom>
            <a:avLst/>
            <a:gdLst/>
            <a:ahLst/>
            <a:cxnLst/>
            <a:rect l="l" t="t" r="r" b="b"/>
            <a:pathLst>
              <a:path w="984280" h="1141570">
                <a:moveTo>
                  <a:pt x="0" y="0"/>
                </a:moveTo>
                <a:lnTo>
                  <a:pt x="984280" y="0"/>
                </a:lnTo>
                <a:lnTo>
                  <a:pt x="984280" y="1141570"/>
                </a:lnTo>
                <a:lnTo>
                  <a:pt x="0" y="1141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 rot="5400000">
            <a:off x="283853" y="1648482"/>
            <a:ext cx="984280" cy="1141570"/>
          </a:xfrm>
          <a:custGeom>
            <a:avLst/>
            <a:gdLst/>
            <a:ahLst/>
            <a:cxnLst/>
            <a:rect l="l" t="t" r="r" b="b"/>
            <a:pathLst>
              <a:path w="984280" h="1141570">
                <a:moveTo>
                  <a:pt x="0" y="0"/>
                </a:moveTo>
                <a:lnTo>
                  <a:pt x="984280" y="0"/>
                </a:lnTo>
                <a:lnTo>
                  <a:pt x="984280" y="1141570"/>
                </a:lnTo>
                <a:lnTo>
                  <a:pt x="0" y="114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248164" y="6032152"/>
            <a:ext cx="984280" cy="1141570"/>
          </a:xfrm>
          <a:custGeom>
            <a:avLst/>
            <a:gdLst/>
            <a:ahLst/>
            <a:cxnLst/>
            <a:rect l="l" t="t" r="r" b="b"/>
            <a:pathLst>
              <a:path w="984280" h="1141570">
                <a:moveTo>
                  <a:pt x="0" y="0"/>
                </a:moveTo>
                <a:lnTo>
                  <a:pt x="984280" y="0"/>
                </a:lnTo>
                <a:lnTo>
                  <a:pt x="984280" y="1141570"/>
                </a:lnTo>
                <a:lnTo>
                  <a:pt x="0" y="1141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15"/>
          <p:cNvSpPr txBox="1"/>
          <p:nvPr/>
        </p:nvSpPr>
        <p:spPr>
          <a:xfrm>
            <a:off x="1447782" y="1770742"/>
            <a:ext cx="5190411" cy="147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tabLst/>
            </a:pPr>
            <a:r>
              <a:rPr lang="en-US" altLang="en-US" sz="2399" dirty="0">
                <a:solidFill>
                  <a:srgbClr val="FFFFFF"/>
                </a:solidFill>
                <a:latin typeface="Maven Pro"/>
              </a:rPr>
              <a:t>Prepare data by removing duplicates, handling missing values, correcting errors, and standardizing formats.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1726" y="5469596"/>
            <a:ext cx="571488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FFA200"/>
                </a:solidFill>
                <a:latin typeface="Oswald"/>
              </a:rPr>
              <a:t>Changing Data Types</a:t>
            </a:r>
            <a:endParaRPr lang="en-US" sz="4200" dirty="0">
              <a:solidFill>
                <a:srgbClr val="FFA200"/>
              </a:solidFill>
              <a:latin typeface="Oswald"/>
              <a:sym typeface="Oswa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1726" y="6073948"/>
            <a:ext cx="5152874" cy="225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399" dirty="0">
                <a:solidFill>
                  <a:srgbClr val="FFFFFF"/>
                </a:solidFill>
                <a:latin typeface="Maven Pro"/>
              </a:rPr>
              <a:t>Changing Data Types: Convert columns to appropriate data types to ensure correct data processing and analysis.</a:t>
            </a:r>
            <a:endParaRPr lang="en-US" altLang="en-US" sz="2399" dirty="0">
              <a:solidFill>
                <a:srgbClr val="FFFFFF"/>
              </a:solidFill>
              <a:latin typeface="Maven Pro"/>
            </a:endParaRPr>
          </a:p>
          <a:p>
            <a:pPr algn="l">
              <a:lnSpc>
                <a:spcPts val="3599"/>
              </a:lnSpc>
            </a:pPr>
            <a:endParaRPr lang="en-US" sz="2399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87200" y="4233738"/>
            <a:ext cx="908817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altLang="en-US" sz="4200" dirty="0">
                <a:solidFill>
                  <a:srgbClr val="3087ED"/>
                </a:solidFill>
                <a:latin typeface="Oswald"/>
              </a:rPr>
              <a:t>Create New Columns </a:t>
            </a:r>
            <a:endParaRPr lang="en-US" sz="4200" dirty="0">
              <a:solidFill>
                <a:srgbClr val="3087ED"/>
              </a:solidFill>
              <a:latin typeface="Oswald"/>
              <a:sym typeface="Oswa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887200" y="4787914"/>
            <a:ext cx="562365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tabLst/>
            </a:pPr>
            <a:r>
              <a:rPr lang="en-US" altLang="en-US" sz="2399" dirty="0">
                <a:solidFill>
                  <a:srgbClr val="FFFFFF"/>
                </a:solidFill>
                <a:latin typeface="Maven Pro"/>
              </a:rPr>
              <a:t>Merge datasets on common keys to fill missing data or create new columns based on additional information.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5B9C7E0-A003-A484-D44B-9DD90C04F941}"/>
              </a:ext>
            </a:extLst>
          </p:cNvPr>
          <p:cNvSpPr txBox="1">
            <a:spLocks/>
          </p:cNvSpPr>
          <p:nvPr/>
        </p:nvSpPr>
        <p:spPr>
          <a:xfrm>
            <a:off x="4710485" y="87209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FFA200"/>
                </a:solidFill>
                <a:latin typeface="Oswald"/>
              </a:rPr>
              <a:t>Challenges</a:t>
            </a:r>
            <a:endParaRPr lang="en-IN" sz="5400" b="1" dirty="0">
              <a:solidFill>
                <a:srgbClr val="FFA200"/>
              </a:solidFill>
              <a:latin typeface="Oswa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62F4D-644B-5C2D-863D-25B07B276F65}"/>
              </a:ext>
            </a:extLst>
          </p:cNvPr>
          <p:cNvSpPr txBox="1"/>
          <p:nvPr/>
        </p:nvSpPr>
        <p:spPr>
          <a:xfrm>
            <a:off x="1341726" y="1136444"/>
            <a:ext cx="2895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200" dirty="0">
                <a:solidFill>
                  <a:srgbClr val="FFA200"/>
                </a:solidFill>
                <a:latin typeface="Oswald"/>
              </a:rPr>
              <a:t>Data</a:t>
            </a:r>
            <a:r>
              <a: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200" dirty="0">
                <a:solidFill>
                  <a:srgbClr val="FFA200"/>
                </a:solidFill>
                <a:latin typeface="Oswald"/>
              </a:rPr>
              <a:t>Cleaning </a:t>
            </a:r>
            <a:endParaRPr lang="en-IN" sz="4200" dirty="0">
              <a:solidFill>
                <a:srgbClr val="FFA200"/>
              </a:solidFill>
              <a:latin typeface="Oswald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E1F06D2-D07D-E777-A652-42102682BF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9713" y="1924177"/>
            <a:ext cx="649170" cy="6175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914F92A-110A-E26F-A220-D786F97045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61241" y="4526973"/>
            <a:ext cx="631167" cy="7213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CCCACD1-4EEC-CF14-6323-540EB646E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536" y="6363497"/>
            <a:ext cx="810913" cy="435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900294" y="3014608"/>
            <a:ext cx="10766822" cy="1248738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6379116" y="-5214992"/>
            <a:ext cx="10766822" cy="1248738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95761" y="2597690"/>
            <a:ext cx="9896475" cy="662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N" sz="6600" dirty="0">
                <a:solidFill>
                  <a:srgbClr val="FFA200"/>
                </a:solidFill>
                <a:latin typeface="Maven Pro Bold"/>
              </a:rPr>
              <a:t>CONCLUSION</a:t>
            </a:r>
            <a:endParaRPr lang="en-US" sz="4800" dirty="0">
              <a:solidFill>
                <a:srgbClr val="FFA200"/>
              </a:solidFill>
              <a:latin typeface="Maven Pro Bold"/>
              <a:sym typeface="Maven Pr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45056" y="3537281"/>
            <a:ext cx="9085061" cy="31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399" dirty="0">
                <a:solidFill>
                  <a:srgbClr val="FFFFFF"/>
                </a:solidFill>
                <a:latin typeface="Maven Pro"/>
              </a:rPr>
              <a:t>The Weekly Branch Dashboard serves as a vital tool for monitoring the insurance branch’s performance, identifying areas for improvement, and recognizing top-performing account executives. By visualizing key metrics, the dashboard enables strategic decision-making, fostering growth, and ensuring alignment with business targets.</a:t>
            </a:r>
            <a:endParaRPr lang="en-IN" sz="2399" dirty="0">
              <a:solidFill>
                <a:srgbClr val="FFFFFF"/>
              </a:solidFill>
              <a:latin typeface="Maven Pro"/>
            </a:endParaRPr>
          </a:p>
          <a:p>
            <a:pPr algn="ctr">
              <a:lnSpc>
                <a:spcPts val="3599"/>
              </a:lnSpc>
            </a:pPr>
            <a:endParaRPr lang="en-US" sz="2399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-9869038" y="168419"/>
            <a:ext cx="10766822" cy="1248738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0" y="0"/>
                </a:moveTo>
                <a:lnTo>
                  <a:pt x="10766822" y="0"/>
                </a:lnTo>
                <a:lnTo>
                  <a:pt x="10766822" y="12487384"/>
                </a:lnTo>
                <a:lnTo>
                  <a:pt x="0" y="1248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 flipH="1" flipV="1">
            <a:off x="17471881" y="-2368804"/>
            <a:ext cx="10766822" cy="12487385"/>
          </a:xfrm>
          <a:custGeom>
            <a:avLst/>
            <a:gdLst/>
            <a:ahLst/>
            <a:cxnLst/>
            <a:rect l="l" t="t" r="r" b="b"/>
            <a:pathLst>
              <a:path w="10766822" h="12487385">
                <a:moveTo>
                  <a:pt x="10766822" y="12487384"/>
                </a:moveTo>
                <a:lnTo>
                  <a:pt x="0" y="12487384"/>
                </a:lnTo>
                <a:lnTo>
                  <a:pt x="0" y="0"/>
                </a:lnTo>
                <a:lnTo>
                  <a:pt x="10766822" y="0"/>
                </a:lnTo>
                <a:lnTo>
                  <a:pt x="10766822" y="1248738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1BF473A-5DBF-2ADA-806E-3D3639956648}"/>
              </a:ext>
            </a:extLst>
          </p:cNvPr>
          <p:cNvSpPr/>
          <p:nvPr/>
        </p:nvSpPr>
        <p:spPr>
          <a:xfrm>
            <a:off x="8737910" y="584200"/>
            <a:ext cx="1299355" cy="1411416"/>
          </a:xfrm>
          <a:custGeom>
            <a:avLst/>
            <a:gdLst/>
            <a:ahLst/>
            <a:cxnLst/>
            <a:rect l="l" t="t" r="r" b="b"/>
            <a:pathLst>
              <a:path w="919670" h="1021856">
                <a:moveTo>
                  <a:pt x="0" y="0"/>
                </a:moveTo>
                <a:lnTo>
                  <a:pt x="919670" y="0"/>
                </a:lnTo>
                <a:lnTo>
                  <a:pt x="919670" y="1021855"/>
                </a:lnTo>
                <a:lnTo>
                  <a:pt x="0" y="1021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48217" y="-2925619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648217" y="1935875"/>
            <a:ext cx="9722988" cy="11276744"/>
          </a:xfrm>
          <a:custGeom>
            <a:avLst/>
            <a:gdLst/>
            <a:ahLst/>
            <a:cxnLst/>
            <a:rect l="l" t="t" r="r" b="b"/>
            <a:pathLst>
              <a:path w="9722988" h="11276744">
                <a:moveTo>
                  <a:pt x="0" y="0"/>
                </a:moveTo>
                <a:lnTo>
                  <a:pt x="9722988" y="0"/>
                </a:lnTo>
                <a:lnTo>
                  <a:pt x="9722988" y="11276744"/>
                </a:lnTo>
                <a:lnTo>
                  <a:pt x="0" y="1127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13822" y="2712753"/>
            <a:ext cx="5640108" cy="4861494"/>
            <a:chOff x="0" y="0"/>
            <a:chExt cx="5917184" cy="5100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6"/>
              <a:stretch>
                <a:fillRect l="-20017" r="-342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15941612" y="2324314"/>
            <a:ext cx="4861494" cy="5638372"/>
          </a:xfrm>
          <a:custGeom>
            <a:avLst/>
            <a:gdLst/>
            <a:ahLst/>
            <a:cxnLst/>
            <a:rect l="l" t="t" r="r" b="b"/>
            <a:pathLst>
              <a:path w="4861494" h="5638372">
                <a:moveTo>
                  <a:pt x="0" y="0"/>
                </a:moveTo>
                <a:lnTo>
                  <a:pt x="4861494" y="0"/>
                </a:lnTo>
                <a:lnTo>
                  <a:pt x="4861494" y="5638372"/>
                </a:lnTo>
                <a:lnTo>
                  <a:pt x="0" y="5638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7364753" y="-3704547"/>
            <a:ext cx="25860043" cy="29992537"/>
          </a:xfrm>
          <a:custGeom>
            <a:avLst/>
            <a:gdLst/>
            <a:ahLst/>
            <a:cxnLst/>
            <a:rect l="l" t="t" r="r" b="b"/>
            <a:pathLst>
              <a:path w="25860043" h="29992537">
                <a:moveTo>
                  <a:pt x="0" y="0"/>
                </a:moveTo>
                <a:lnTo>
                  <a:pt x="25860042" y="0"/>
                </a:lnTo>
                <a:lnTo>
                  <a:pt x="25860042" y="29992537"/>
                </a:lnTo>
                <a:lnTo>
                  <a:pt x="0" y="299925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6059848" y="929261"/>
            <a:ext cx="1244528" cy="1443407"/>
          </a:xfrm>
          <a:custGeom>
            <a:avLst/>
            <a:gdLst/>
            <a:ahLst/>
            <a:cxnLst/>
            <a:rect l="l" t="t" r="r" b="b"/>
            <a:pathLst>
              <a:path w="1244528" h="1443407">
                <a:moveTo>
                  <a:pt x="0" y="0"/>
                </a:moveTo>
                <a:lnTo>
                  <a:pt x="1244528" y="0"/>
                </a:lnTo>
                <a:lnTo>
                  <a:pt x="1244528" y="1443406"/>
                </a:lnTo>
                <a:lnTo>
                  <a:pt x="0" y="144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5049" y="4000500"/>
            <a:ext cx="5398041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8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</a:t>
            </a:r>
            <a:endParaRPr lang="en-US" sz="8800" dirty="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ctr"/>
            <a:r>
              <a:rPr lang="en-US" sz="138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YOU</a:t>
            </a:r>
            <a:endParaRPr lang="en-US" sz="8800" dirty="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2361955" y="-5036681"/>
            <a:ext cx="14692990" cy="17040964"/>
          </a:xfrm>
          <a:custGeom>
            <a:avLst/>
            <a:gdLst/>
            <a:ahLst/>
            <a:cxnLst/>
            <a:rect l="l" t="t" r="r" b="b"/>
            <a:pathLst>
              <a:path w="14692990" h="17040964">
                <a:moveTo>
                  <a:pt x="0" y="0"/>
                </a:moveTo>
                <a:lnTo>
                  <a:pt x="14692990" y="0"/>
                </a:lnTo>
                <a:lnTo>
                  <a:pt x="14692990" y="17040964"/>
                </a:lnTo>
                <a:lnTo>
                  <a:pt x="0" y="1704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5956965" y="-1717283"/>
            <a:ext cx="14692990" cy="17040964"/>
          </a:xfrm>
          <a:custGeom>
            <a:avLst/>
            <a:gdLst/>
            <a:ahLst/>
            <a:cxnLst/>
            <a:rect l="l" t="t" r="r" b="b"/>
            <a:pathLst>
              <a:path w="14692990" h="17040964">
                <a:moveTo>
                  <a:pt x="14692990" y="17040964"/>
                </a:moveTo>
                <a:lnTo>
                  <a:pt x="0" y="17040964"/>
                </a:lnTo>
                <a:lnTo>
                  <a:pt x="0" y="0"/>
                </a:lnTo>
                <a:lnTo>
                  <a:pt x="14692990" y="0"/>
                </a:lnTo>
                <a:lnTo>
                  <a:pt x="14692990" y="170409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867365" y="2072222"/>
            <a:ext cx="3275313" cy="2823157"/>
            <a:chOff x="0" y="0"/>
            <a:chExt cx="5917184" cy="5100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6"/>
              <a:stretch>
                <a:fillRect l="-14646" r="-1464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145322" y="5391620"/>
            <a:ext cx="3275313" cy="2823157"/>
            <a:chOff x="0" y="0"/>
            <a:chExt cx="5917184" cy="5100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7"/>
              <a:stretch>
                <a:fillRect t="-40058" b="-3407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410200" y="1866900"/>
            <a:ext cx="6184520" cy="79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N" sz="9600" b="1" dirty="0">
                <a:solidFill>
                  <a:schemeClr val="accent6"/>
                </a:solidFill>
              </a:rPr>
              <a:t>Agenda</a:t>
            </a:r>
            <a:endParaRPr lang="en-US" sz="4200" dirty="0">
              <a:solidFill>
                <a:schemeClr val="accent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4082B8-A5B1-C38D-5ECD-1E958AE9BCC8}"/>
              </a:ext>
            </a:extLst>
          </p:cNvPr>
          <p:cNvSpPr txBox="1">
            <a:spLocks/>
          </p:cNvSpPr>
          <p:nvPr/>
        </p:nvSpPr>
        <p:spPr>
          <a:xfrm>
            <a:off x="6464680" y="2811786"/>
            <a:ext cx="6184520" cy="64465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INTRODUCTION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KPI AND INSIGHTS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EXCEL DASHBOARD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SQL QUERIES OUTPUT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TABLEAU DASHBOARD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POWERBI DASHBOARD</a:t>
            </a: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RECOMMENDATIONS</a:t>
            </a:r>
          </a:p>
          <a:p>
            <a:r>
              <a:rPr lang="en-US" sz="4000" b="1" dirty="0">
                <a:solidFill>
                  <a:srgbClr val="3087ED"/>
                </a:solidFill>
                <a:latin typeface="Oswald"/>
              </a:rPr>
              <a:t>CHALLENGES</a:t>
            </a:r>
            <a:endParaRPr lang="en-IN" sz="4000" b="1" dirty="0">
              <a:solidFill>
                <a:srgbClr val="3087ED"/>
              </a:solidFill>
              <a:latin typeface="Oswald"/>
            </a:endParaRPr>
          </a:p>
          <a:p>
            <a:r>
              <a:rPr lang="en-IN" sz="4000" b="1" dirty="0">
                <a:solidFill>
                  <a:srgbClr val="3087ED"/>
                </a:solidFill>
                <a:latin typeface="Oswald"/>
              </a:rPr>
              <a:t>CONCLUSIONS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6206517" y="2844446"/>
            <a:ext cx="1590763" cy="1844970"/>
          </a:xfrm>
          <a:custGeom>
            <a:avLst/>
            <a:gdLst/>
            <a:ahLst/>
            <a:cxnLst/>
            <a:rect l="l" t="t" r="r" b="b"/>
            <a:pathLst>
              <a:path w="1590763" h="1844970">
                <a:moveTo>
                  <a:pt x="0" y="0"/>
                </a:moveTo>
                <a:lnTo>
                  <a:pt x="1590762" y="0"/>
                </a:lnTo>
                <a:lnTo>
                  <a:pt x="1590762" y="1844971"/>
                </a:lnTo>
                <a:lnTo>
                  <a:pt x="0" y="184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0666439" y="2844446"/>
            <a:ext cx="1590763" cy="1844970"/>
          </a:xfrm>
          <a:custGeom>
            <a:avLst/>
            <a:gdLst/>
            <a:ahLst/>
            <a:cxnLst/>
            <a:rect l="l" t="t" r="r" b="b"/>
            <a:pathLst>
              <a:path w="1590763" h="1844970">
                <a:moveTo>
                  <a:pt x="0" y="0"/>
                </a:moveTo>
                <a:lnTo>
                  <a:pt x="1590762" y="0"/>
                </a:lnTo>
                <a:lnTo>
                  <a:pt x="1590762" y="1844971"/>
                </a:lnTo>
                <a:lnTo>
                  <a:pt x="0" y="1844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553200" y="240499"/>
            <a:ext cx="5382720" cy="4639638"/>
            <a:chOff x="0" y="0"/>
            <a:chExt cx="5917184" cy="5100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17184" cy="5100320"/>
            </a:xfrm>
            <a:custGeom>
              <a:avLst/>
              <a:gdLst/>
              <a:ahLst/>
              <a:cxnLst/>
              <a:rect l="l" t="t" r="r" b="b"/>
              <a:pathLst>
                <a:path w="5917184" h="5100320">
                  <a:moveTo>
                    <a:pt x="1275080" y="0"/>
                  </a:moveTo>
                  <a:lnTo>
                    <a:pt x="0" y="2550160"/>
                  </a:lnTo>
                  <a:lnTo>
                    <a:pt x="1275080" y="5100320"/>
                  </a:lnTo>
                  <a:lnTo>
                    <a:pt x="4642104" y="5100320"/>
                  </a:lnTo>
                  <a:lnTo>
                    <a:pt x="5917184" y="2550160"/>
                  </a:lnTo>
                  <a:lnTo>
                    <a:pt x="4642104" y="0"/>
                  </a:lnTo>
                  <a:close/>
                </a:path>
              </a:pathLst>
            </a:custGeom>
            <a:blipFill>
              <a:blip r:embed="rId6"/>
              <a:stretch>
                <a:fillRect l="-16300" r="-1307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-2962218" y="-6625384"/>
            <a:ext cx="9917703" cy="11502575"/>
          </a:xfrm>
          <a:custGeom>
            <a:avLst/>
            <a:gdLst/>
            <a:ahLst/>
            <a:cxnLst/>
            <a:rect l="l" t="t" r="r" b="b"/>
            <a:pathLst>
              <a:path w="9917703" h="11502575">
                <a:moveTo>
                  <a:pt x="0" y="0"/>
                </a:moveTo>
                <a:lnTo>
                  <a:pt x="9917703" y="0"/>
                </a:lnTo>
                <a:lnTo>
                  <a:pt x="9917703" y="11502576"/>
                </a:lnTo>
                <a:lnTo>
                  <a:pt x="0" y="11502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1332515" y="-6625384"/>
            <a:ext cx="9917703" cy="11502575"/>
          </a:xfrm>
          <a:custGeom>
            <a:avLst/>
            <a:gdLst/>
            <a:ahLst/>
            <a:cxnLst/>
            <a:rect l="l" t="t" r="r" b="b"/>
            <a:pathLst>
              <a:path w="9917703" h="11502575">
                <a:moveTo>
                  <a:pt x="0" y="0"/>
                </a:moveTo>
                <a:lnTo>
                  <a:pt x="9917703" y="0"/>
                </a:lnTo>
                <a:lnTo>
                  <a:pt x="9917703" y="11502576"/>
                </a:lnTo>
                <a:lnTo>
                  <a:pt x="0" y="11502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F0741-9F07-D7C7-A35B-715AC038E810}"/>
              </a:ext>
            </a:extLst>
          </p:cNvPr>
          <p:cNvSpPr txBox="1"/>
          <p:nvPr/>
        </p:nvSpPr>
        <p:spPr>
          <a:xfrm>
            <a:off x="2692400" y="4949992"/>
            <a:ext cx="12903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200" b="1" dirty="0">
                <a:solidFill>
                  <a:srgbClr val="FFA200"/>
                </a:solidFill>
                <a:latin typeface="Oswald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862A4-4D00-0165-DDBF-29BDB80A3F2B}"/>
              </a:ext>
            </a:extLst>
          </p:cNvPr>
          <p:cNvSpPr txBox="1"/>
          <p:nvPr/>
        </p:nvSpPr>
        <p:spPr>
          <a:xfrm>
            <a:off x="2792960" y="5662027"/>
            <a:ext cx="141234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Maven Pro"/>
              </a:rPr>
              <a:t>Objective: The primary goal of this project was to create a comprehensive dashboard to monitor and evaluate the weekly performance of branch activities within an insurance company. </a:t>
            </a:r>
          </a:p>
          <a:p>
            <a:r>
              <a:rPr lang="en-US" sz="2800" dirty="0">
                <a:solidFill>
                  <a:srgbClr val="FFFFFF"/>
                </a:solidFill>
                <a:latin typeface="Maven Pro"/>
              </a:rPr>
              <a:t>The dashboard is designed to provide key insights into sales targets, achievements, and opportunities, allowing management to make data-driven decisions and improve overall operational efficiency.</a:t>
            </a:r>
            <a:endParaRPr lang="en-IN" sz="2800" dirty="0">
              <a:solidFill>
                <a:srgbClr val="FFFFFF"/>
              </a:solidFill>
              <a:latin typeface="Maven Pr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3124766" y="4494220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2137216" y="2478748"/>
                </a:moveTo>
                <a:lnTo>
                  <a:pt x="0" y="2478748"/>
                </a:lnTo>
                <a:lnTo>
                  <a:pt x="0" y="0"/>
                </a:lnTo>
                <a:lnTo>
                  <a:pt x="2137216" y="0"/>
                </a:lnTo>
                <a:lnTo>
                  <a:pt x="2137216" y="2478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075766" y="7339276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5980018" y="-170766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902358" y="1844077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58690" y="5356814"/>
            <a:ext cx="869367" cy="695494"/>
          </a:xfrm>
          <a:custGeom>
            <a:avLst/>
            <a:gdLst/>
            <a:ahLst/>
            <a:cxnLst/>
            <a:rect l="l" t="t" r="r" b="b"/>
            <a:pathLst>
              <a:path w="869367" h="695494">
                <a:moveTo>
                  <a:pt x="0" y="0"/>
                </a:moveTo>
                <a:lnTo>
                  <a:pt x="869367" y="0"/>
                </a:lnTo>
                <a:lnTo>
                  <a:pt x="869367" y="695494"/>
                </a:lnTo>
                <a:lnTo>
                  <a:pt x="0" y="695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04788" y="428026"/>
            <a:ext cx="1087675" cy="924524"/>
          </a:xfrm>
          <a:custGeom>
            <a:avLst/>
            <a:gdLst/>
            <a:ahLst/>
            <a:cxnLst/>
            <a:rect l="l" t="t" r="r" b="b"/>
            <a:pathLst>
              <a:path w="1087675" h="924524">
                <a:moveTo>
                  <a:pt x="0" y="0"/>
                </a:moveTo>
                <a:lnTo>
                  <a:pt x="1087676" y="0"/>
                </a:lnTo>
                <a:lnTo>
                  <a:pt x="1087676" y="924524"/>
                </a:lnTo>
                <a:lnTo>
                  <a:pt x="0" y="924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89983" y="8124259"/>
            <a:ext cx="908781" cy="908781"/>
          </a:xfrm>
          <a:custGeom>
            <a:avLst/>
            <a:gdLst/>
            <a:ahLst/>
            <a:cxnLst/>
            <a:rect l="l" t="t" r="r" b="b"/>
            <a:pathLst>
              <a:path w="908781" h="908781">
                <a:moveTo>
                  <a:pt x="0" y="0"/>
                </a:moveTo>
                <a:lnTo>
                  <a:pt x="908780" y="0"/>
                </a:lnTo>
                <a:lnTo>
                  <a:pt x="908780" y="908781"/>
                </a:lnTo>
                <a:lnTo>
                  <a:pt x="0" y="908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DD71B60-FFD9-3FC7-E3BF-15402ED52631}"/>
              </a:ext>
            </a:extLst>
          </p:cNvPr>
          <p:cNvSpPr/>
          <p:nvPr/>
        </p:nvSpPr>
        <p:spPr>
          <a:xfrm>
            <a:off x="1511131" y="2572523"/>
            <a:ext cx="919670" cy="1021856"/>
          </a:xfrm>
          <a:custGeom>
            <a:avLst/>
            <a:gdLst/>
            <a:ahLst/>
            <a:cxnLst/>
            <a:rect l="l" t="t" r="r" b="b"/>
            <a:pathLst>
              <a:path w="919670" h="1021856">
                <a:moveTo>
                  <a:pt x="0" y="0"/>
                </a:moveTo>
                <a:lnTo>
                  <a:pt x="919670" y="0"/>
                </a:lnTo>
                <a:lnTo>
                  <a:pt x="919670" y="1021855"/>
                </a:lnTo>
                <a:lnTo>
                  <a:pt x="0" y="1021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7F66658-D9BC-4EC6-39F1-11326E6B392F}"/>
              </a:ext>
            </a:extLst>
          </p:cNvPr>
          <p:cNvSpPr txBox="1">
            <a:spLocks/>
          </p:cNvSpPr>
          <p:nvPr/>
        </p:nvSpPr>
        <p:spPr>
          <a:xfrm>
            <a:off x="4498392" y="789349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200" b="1" dirty="0">
                <a:solidFill>
                  <a:srgbClr val="FFA200"/>
                </a:solidFill>
                <a:latin typeface="Oswald"/>
              </a:rPr>
              <a:t>KPI AND INSIGHTS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5B6E0A3-ECF4-C774-4DEB-2D0BF1939191}"/>
              </a:ext>
            </a:extLst>
          </p:cNvPr>
          <p:cNvSpPr txBox="1">
            <a:spLocks/>
          </p:cNvSpPr>
          <p:nvPr/>
        </p:nvSpPr>
        <p:spPr>
          <a:xfrm>
            <a:off x="3843616" y="1503915"/>
            <a:ext cx="13415938" cy="69233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Performance Tracking by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Targets vs. Achievements: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Cross-Sell: Target of 20.08M with 11.79M achieved and 2.85M invoiced.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Business: Target of 19.67M with 3.26M achieved and 0.57M invoiced.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Renewal: Target of 12.32M with 18.43M achieved and 8.24M invoiced.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KPI Metrics: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Cross-Sell Placement Achievement: 58.71%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Cross-Sell Invoice Achievement: 14.21%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Placement Achievement: 16.57%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Invoice Achievement: 2.90%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Renewal Placement Achievement: 149.62%</a:t>
            </a:r>
          </a:p>
          <a:p>
            <a:pPr lvl="1">
              <a:buClr>
                <a:schemeClr val="accent6"/>
              </a:buCl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Renewal Invoice Achievement: 66.92%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2037666" y="161251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2137216" y="2478748"/>
                </a:moveTo>
                <a:lnTo>
                  <a:pt x="0" y="2478748"/>
                </a:lnTo>
                <a:lnTo>
                  <a:pt x="0" y="0"/>
                </a:lnTo>
                <a:lnTo>
                  <a:pt x="2137216" y="0"/>
                </a:lnTo>
                <a:lnTo>
                  <a:pt x="2137216" y="2478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01596" y="1512185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5823" y="7339275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5410241" y="7767505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71590" y="966219"/>
            <a:ext cx="869367" cy="695494"/>
          </a:xfrm>
          <a:custGeom>
            <a:avLst/>
            <a:gdLst/>
            <a:ahLst/>
            <a:cxnLst/>
            <a:rect l="l" t="t" r="r" b="b"/>
            <a:pathLst>
              <a:path w="869367" h="695494">
                <a:moveTo>
                  <a:pt x="0" y="0"/>
                </a:moveTo>
                <a:lnTo>
                  <a:pt x="869367" y="0"/>
                </a:lnTo>
                <a:lnTo>
                  <a:pt x="869367" y="695494"/>
                </a:lnTo>
                <a:lnTo>
                  <a:pt x="0" y="695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9225" y="8082355"/>
            <a:ext cx="1087675" cy="924524"/>
          </a:xfrm>
          <a:custGeom>
            <a:avLst/>
            <a:gdLst/>
            <a:ahLst/>
            <a:cxnLst/>
            <a:rect l="l" t="t" r="r" b="b"/>
            <a:pathLst>
              <a:path w="1087675" h="924524">
                <a:moveTo>
                  <a:pt x="0" y="0"/>
                </a:moveTo>
                <a:lnTo>
                  <a:pt x="1087676" y="0"/>
                </a:lnTo>
                <a:lnTo>
                  <a:pt x="1087676" y="924524"/>
                </a:lnTo>
                <a:lnTo>
                  <a:pt x="0" y="924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15813" y="2297168"/>
            <a:ext cx="908781" cy="908781"/>
          </a:xfrm>
          <a:custGeom>
            <a:avLst/>
            <a:gdLst/>
            <a:ahLst/>
            <a:cxnLst/>
            <a:rect l="l" t="t" r="r" b="b"/>
            <a:pathLst>
              <a:path w="908781" h="908781">
                <a:moveTo>
                  <a:pt x="0" y="0"/>
                </a:moveTo>
                <a:lnTo>
                  <a:pt x="908780" y="0"/>
                </a:lnTo>
                <a:lnTo>
                  <a:pt x="908780" y="908781"/>
                </a:lnTo>
                <a:lnTo>
                  <a:pt x="0" y="908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DD71B60-FFD9-3FC7-E3BF-15402ED52631}"/>
              </a:ext>
            </a:extLst>
          </p:cNvPr>
          <p:cNvSpPr/>
          <p:nvPr/>
        </p:nvSpPr>
        <p:spPr>
          <a:xfrm>
            <a:off x="16019014" y="8495951"/>
            <a:ext cx="919670" cy="1021856"/>
          </a:xfrm>
          <a:custGeom>
            <a:avLst/>
            <a:gdLst/>
            <a:ahLst/>
            <a:cxnLst/>
            <a:rect l="l" t="t" r="r" b="b"/>
            <a:pathLst>
              <a:path w="919670" h="1021856">
                <a:moveTo>
                  <a:pt x="0" y="0"/>
                </a:moveTo>
                <a:lnTo>
                  <a:pt x="919670" y="0"/>
                </a:lnTo>
                <a:lnTo>
                  <a:pt x="919670" y="1021855"/>
                </a:lnTo>
                <a:lnTo>
                  <a:pt x="0" y="1021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7F66658-D9BC-4EC6-39F1-11326E6B392F}"/>
              </a:ext>
            </a:extLst>
          </p:cNvPr>
          <p:cNvSpPr txBox="1">
            <a:spLocks/>
          </p:cNvSpPr>
          <p:nvPr/>
        </p:nvSpPr>
        <p:spPr>
          <a:xfrm>
            <a:off x="4498392" y="1543158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200" b="1" dirty="0">
                <a:solidFill>
                  <a:srgbClr val="FFA200"/>
                </a:solidFill>
                <a:latin typeface="Oswald"/>
              </a:rPr>
              <a:t>KPI AND INSIGHTS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E047A0-AA28-EF0A-66D5-416735F9A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469233"/>
            <a:ext cx="14780457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altLang="en-US" sz="3600" b="1" dirty="0">
                <a:solidFill>
                  <a:schemeClr val="bg1"/>
                </a:solidFill>
              </a:rPr>
              <a:t>Opportunity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600" b="1" dirty="0">
                <a:solidFill>
                  <a:schemeClr val="bg1"/>
                </a:solidFill>
              </a:rPr>
              <a:t>Management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	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Total Opportunities: 49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	Open Opportunities: 44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Opportunity Distribution by Revenue:</a:t>
            </a:r>
            <a:endParaRPr lang="en-US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Highlighting the top 4 opportunities by revenue, with 'Fire' leading at 500K.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altLang="en-US" sz="3600" b="1" dirty="0">
                <a:solidFill>
                  <a:schemeClr val="bg1"/>
                </a:solidFill>
              </a:rPr>
              <a:t>Yearly</a:t>
            </a:r>
            <a:r>
              <a:rPr lang="en-US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 Meeting Count:</a:t>
            </a:r>
            <a:endParaRPr lang="en-US" alt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Comparative analysis of the number of meetings held in 2019 (3) versus 2020 (31), indicating a significant increase in client engagement.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B1C74-08AB-277B-2763-F45AD74132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57" y="13982700"/>
            <a:ext cx="18288000" cy="951538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837E7C-C175-4DAD-EEB4-2C84DD1B59D8}"/>
              </a:ext>
            </a:extLst>
          </p:cNvPr>
          <p:cNvSpPr txBox="1">
            <a:spLocks/>
          </p:cNvSpPr>
          <p:nvPr/>
        </p:nvSpPr>
        <p:spPr>
          <a:xfrm rot="10800000">
            <a:off x="20802600" y="220329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rgbClr val="FFA200"/>
                </a:solidFill>
                <a:latin typeface="Oswald"/>
              </a:rPr>
              <a:t>Excel Dashboard</a:t>
            </a:r>
            <a:endParaRPr lang="en-IN" sz="4200" b="1" dirty="0">
              <a:solidFill>
                <a:srgbClr val="FFA200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16336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7F66658-D9BC-4EC6-39F1-11326E6B392F}"/>
              </a:ext>
            </a:extLst>
          </p:cNvPr>
          <p:cNvSpPr txBox="1">
            <a:spLocks/>
          </p:cNvSpPr>
          <p:nvPr/>
        </p:nvSpPr>
        <p:spPr>
          <a:xfrm>
            <a:off x="4498392" y="-12700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rgbClr val="FFA200"/>
                </a:solidFill>
                <a:latin typeface="Oswald"/>
              </a:rPr>
              <a:t>Excel Dashboard</a:t>
            </a:r>
            <a:endParaRPr lang="en-IN" sz="4200" b="1" dirty="0">
              <a:solidFill>
                <a:srgbClr val="FFA200"/>
              </a:solidFill>
              <a:latin typeface="Oswa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87A2F-8A04-0CC6-6780-1115BCEF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8288000" cy="9515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AB9F85-C7C8-C69A-FE10-5E56A5736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6" r="19049" b="35184"/>
          <a:stretch/>
        </p:blipFill>
        <p:spPr>
          <a:xfrm>
            <a:off x="-12420600" y="511917"/>
            <a:ext cx="11430000" cy="4117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83E64-6270-0232-5AD7-B6804B9223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-2" r="38904" b="61359"/>
          <a:stretch/>
        </p:blipFill>
        <p:spPr>
          <a:xfrm>
            <a:off x="-12649200" y="5657740"/>
            <a:ext cx="11658600" cy="41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8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>
            <a:off x="15799080" y="7711004"/>
            <a:ext cx="2198923" cy="2550316"/>
          </a:xfrm>
          <a:custGeom>
            <a:avLst/>
            <a:gdLst/>
            <a:ahLst/>
            <a:cxnLst/>
            <a:rect l="l" t="t" r="r" b="b"/>
            <a:pathLst>
              <a:path w="2198923" h="2550316">
                <a:moveTo>
                  <a:pt x="0" y="0"/>
                </a:moveTo>
                <a:lnTo>
                  <a:pt x="2198923" y="0"/>
                </a:lnTo>
                <a:lnTo>
                  <a:pt x="2198923" y="2550316"/>
                </a:lnTo>
                <a:lnTo>
                  <a:pt x="0" y="255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850177" y="1123988"/>
            <a:ext cx="500213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FFA200"/>
                </a:solidFill>
                <a:latin typeface="Oswald"/>
                <a:ea typeface="Oswald"/>
                <a:cs typeface="Oswald"/>
                <a:sym typeface="Oswald"/>
              </a:rPr>
              <a:t>Step 1: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177" y="1858066"/>
            <a:ext cx="620922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alt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Create a new database and import the Excel CSV file into the workbench.</a:t>
            </a:r>
            <a:endParaRPr lang="en-US" sz="3200" dirty="0">
              <a:solidFill>
                <a:schemeClr val="bg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50177" y="5703947"/>
            <a:ext cx="500213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3087ED"/>
                </a:solidFill>
                <a:latin typeface="Oswald"/>
                <a:ea typeface="Oswald"/>
                <a:cs typeface="Oswald"/>
                <a:sym typeface="Oswald"/>
              </a:rPr>
              <a:t>Step 2: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177" y="6376161"/>
            <a:ext cx="6323523" cy="133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Changed the data types of the columns where needed.</a:t>
            </a:r>
            <a:endParaRPr lang="en-IN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>
              <a:lnSpc>
                <a:spcPts val="3599"/>
              </a:lnSpc>
            </a:pPr>
            <a:endParaRPr lang="en-US" sz="2399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290B005-8E02-90F4-7277-7AAF7518B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52209" y="8005934"/>
            <a:ext cx="16002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7239E0-EF2A-9682-9520-689A9E304D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186" r="19049" b="35184"/>
          <a:stretch/>
        </p:blipFill>
        <p:spPr>
          <a:xfrm>
            <a:off x="228600" y="1133238"/>
            <a:ext cx="11430000" cy="4117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3007A0-C3BD-B6E3-2070-4B8E66A54F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9" t="-2" r="38904" b="61359"/>
          <a:stretch/>
        </p:blipFill>
        <p:spPr>
          <a:xfrm>
            <a:off x="1" y="5653047"/>
            <a:ext cx="11658600" cy="4117344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9DF164D0-8220-6C29-92A7-FB1B99BC17F6}"/>
              </a:ext>
            </a:extLst>
          </p:cNvPr>
          <p:cNvSpPr txBox="1"/>
          <p:nvPr/>
        </p:nvSpPr>
        <p:spPr>
          <a:xfrm>
            <a:off x="6324600" y="445020"/>
            <a:ext cx="5002132" cy="67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600" b="1" dirty="0">
                <a:solidFill>
                  <a:srgbClr val="3087ED"/>
                </a:solidFill>
                <a:latin typeface="Oswald"/>
                <a:ea typeface="Oswald"/>
                <a:cs typeface="Oswald"/>
                <a:sym typeface="Oswald"/>
              </a:rPr>
              <a:t>MY 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AF564-6EA9-1974-D912-9B3C9B6F257B}"/>
              </a:ext>
            </a:extLst>
          </p:cNvPr>
          <p:cNvSpPr/>
          <p:nvPr/>
        </p:nvSpPr>
        <p:spPr>
          <a:xfrm>
            <a:off x="304800" y="2254229"/>
            <a:ext cx="2133600" cy="831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E9C314-5794-27E3-27BA-639E726707B1}"/>
              </a:ext>
            </a:extLst>
          </p:cNvPr>
          <p:cNvSpPr/>
          <p:nvPr/>
        </p:nvSpPr>
        <p:spPr>
          <a:xfrm>
            <a:off x="2743200" y="4914900"/>
            <a:ext cx="2438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16C38-D2E0-F6BA-B69C-C5804CF5F2AF}"/>
              </a:ext>
            </a:extLst>
          </p:cNvPr>
          <p:cNvSpPr/>
          <p:nvPr/>
        </p:nvSpPr>
        <p:spPr>
          <a:xfrm>
            <a:off x="3581400" y="8005935"/>
            <a:ext cx="5562600" cy="337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>
            <a:off x="348339" y="25681"/>
            <a:ext cx="2198923" cy="2550316"/>
          </a:xfrm>
          <a:custGeom>
            <a:avLst/>
            <a:gdLst/>
            <a:ahLst/>
            <a:cxnLst/>
            <a:rect l="l" t="t" r="r" b="b"/>
            <a:pathLst>
              <a:path w="2198923" h="2550316">
                <a:moveTo>
                  <a:pt x="0" y="0"/>
                </a:moveTo>
                <a:lnTo>
                  <a:pt x="2198923" y="0"/>
                </a:lnTo>
                <a:lnTo>
                  <a:pt x="2198923" y="2550316"/>
                </a:lnTo>
                <a:lnTo>
                  <a:pt x="0" y="255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290B005-8E02-90F4-7277-7AAF7518B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700" y="261164"/>
            <a:ext cx="1600200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55CFE-8F06-ED49-5BCF-C65F57E09E39}"/>
              </a:ext>
            </a:extLst>
          </p:cNvPr>
          <p:cNvSpPr txBox="1">
            <a:spLocks/>
          </p:cNvSpPr>
          <p:nvPr/>
        </p:nvSpPr>
        <p:spPr>
          <a:xfrm>
            <a:off x="1790699" y="1099052"/>
            <a:ext cx="14706600" cy="678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5040"/>
              </a:lnSpc>
              <a:defRPr sz="6600" b="1">
                <a:solidFill>
                  <a:srgbClr val="3087ED"/>
                </a:solidFill>
                <a:latin typeface="Oswald"/>
                <a:ea typeface="Oswald"/>
                <a:cs typeface="Oswald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Steps to Import Data in Workbench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73089-97E7-1AF0-71C8-885D8E4395EF}"/>
              </a:ext>
            </a:extLst>
          </p:cNvPr>
          <p:cNvSpPr txBox="1">
            <a:spLocks/>
          </p:cNvSpPr>
          <p:nvPr/>
        </p:nvSpPr>
        <p:spPr>
          <a:xfrm>
            <a:off x="2684926" y="1740232"/>
            <a:ext cx="14155274" cy="61464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Step 1: Convert the Excel file into the CSV format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Step 2: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Create a new database in MySQL Workbench.</a:t>
            </a:r>
          </a:p>
          <a:p>
            <a:pPr marL="1143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Step 3: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Import the CSV file into the database by following these steps:</a:t>
            </a:r>
          </a:p>
          <a:p>
            <a:pPr marL="685800"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Click on the dropdown of the newly created database.</a:t>
            </a:r>
          </a:p>
          <a:p>
            <a:pPr marL="685800"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Right-click on the "Tables" section.</a:t>
            </a:r>
          </a:p>
          <a:p>
            <a:pPr marL="685800"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Select "Table Data Import Wizard."</a:t>
            </a:r>
          </a:p>
          <a:p>
            <a:pPr marL="685800"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Choose the CSV file, then click "Next" to continue.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Step 4: Repeat the process to import the remaining files.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49FB0BE-737B-C0AF-CB89-7547B60D8DDD}"/>
              </a:ext>
            </a:extLst>
          </p:cNvPr>
          <p:cNvSpPr/>
          <p:nvPr/>
        </p:nvSpPr>
        <p:spPr>
          <a:xfrm rot="5400000">
            <a:off x="15888209" y="7492002"/>
            <a:ext cx="2137216" cy="2478748"/>
          </a:xfrm>
          <a:custGeom>
            <a:avLst/>
            <a:gdLst/>
            <a:ahLst/>
            <a:cxnLst/>
            <a:rect l="l" t="t" r="r" b="b"/>
            <a:pathLst>
              <a:path w="2137216" h="2478748">
                <a:moveTo>
                  <a:pt x="0" y="0"/>
                </a:moveTo>
                <a:lnTo>
                  <a:pt x="2137216" y="0"/>
                </a:lnTo>
                <a:lnTo>
                  <a:pt x="2137216" y="2478748"/>
                </a:lnTo>
                <a:lnTo>
                  <a:pt x="0" y="2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8A4C1E-B464-0CA9-BADF-38DFFD259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79800" y="7662768"/>
            <a:ext cx="16002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18F93-7C72-4813-A59B-0D578F25F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6734652"/>
            <a:ext cx="18288000" cy="9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7F66658-D9BC-4EC6-39F1-11326E6B392F}"/>
              </a:ext>
            </a:extLst>
          </p:cNvPr>
          <p:cNvSpPr txBox="1">
            <a:spLocks/>
          </p:cNvSpPr>
          <p:nvPr/>
        </p:nvSpPr>
        <p:spPr>
          <a:xfrm>
            <a:off x="4498392" y="-12700"/>
            <a:ext cx="929121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rgbClr val="FFA200"/>
                </a:solidFill>
                <a:latin typeface="Oswald"/>
              </a:rPr>
              <a:t>Tableau Dashboard</a:t>
            </a:r>
            <a:endParaRPr lang="en-IN" sz="4200" b="1" dirty="0">
              <a:solidFill>
                <a:srgbClr val="FFA200"/>
              </a:solidFill>
              <a:latin typeface="Oswa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DA49D-ABA1-3996-E770-D744CB3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18288000" cy="9563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AC60D6-175D-F87E-7ECA-D34C287F3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"/>
          <a:stretch/>
        </p:blipFill>
        <p:spPr>
          <a:xfrm>
            <a:off x="0" y="-15201900"/>
            <a:ext cx="18272761" cy="9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559</Words>
  <Application>Microsoft Office PowerPoint</Application>
  <PresentationFormat>Custom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Oswald Bold</vt:lpstr>
      <vt:lpstr>Maven Pro</vt:lpstr>
      <vt:lpstr>Arial</vt:lpstr>
      <vt:lpstr>Calibri</vt:lpstr>
      <vt:lpstr>Oswald</vt:lpstr>
      <vt:lpstr>Maven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Blue Modern Brand Marketing Strategy Presentation Template</dc:title>
  <dc:creator>Pratik</dc:creator>
  <cp:lastModifiedBy>Manjeet Singh Ghuman</cp:lastModifiedBy>
  <cp:revision>16</cp:revision>
  <dcterms:created xsi:type="dcterms:W3CDTF">2006-08-16T00:00:00Z</dcterms:created>
  <dcterms:modified xsi:type="dcterms:W3CDTF">2024-09-12T14:14:57Z</dcterms:modified>
  <dc:identifier>DAGN_-41spw</dc:identifier>
</cp:coreProperties>
</file>